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4" r:id="rId18"/>
    <p:sldId id="272" r:id="rId19"/>
    <p:sldId id="273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304800"/>
            <a:ext cx="8686800" cy="6400800"/>
          </a:xfrm>
        </p:spPr>
        <p:txBody>
          <a:bodyPr>
            <a:normAutofit fontScale="92500" lnSpcReduction="20000"/>
          </a:bodyPr>
          <a:lstStyle/>
          <a:p>
            <a:pPr marL="514350" indent="-514350" algn="l">
              <a:buFont typeface="+mj-lt"/>
              <a:buAutoNum type="arabicPeriod"/>
            </a:pPr>
            <a:r>
              <a:rPr lang="en-US" dirty="0" err="1" smtClean="0">
                <a:solidFill>
                  <a:schemeClr val="tx1"/>
                </a:solidFill>
                <a:latin typeface="Bodoni MT Poster Compressed" pitchFamily="18" charset="0"/>
              </a:rPr>
              <a:t>Tigawa</a:t>
            </a:r>
            <a:r>
              <a:rPr lang="en-US" dirty="0" smtClean="0">
                <a:solidFill>
                  <a:schemeClr val="tx1"/>
                </a:solidFill>
                <a:latin typeface="Bodoni MT Poster Compressed" pitchFamily="18" charset="0"/>
              </a:rPr>
              <a:t> Temple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 err="1" smtClean="0">
                <a:solidFill>
                  <a:schemeClr val="tx1"/>
                </a:solidFill>
                <a:latin typeface="Bodoni MT Poster Compressed" pitchFamily="18" charset="0"/>
              </a:rPr>
              <a:t>Ladh</a:t>
            </a:r>
            <a:r>
              <a:rPr lang="en-US" dirty="0" smtClean="0">
                <a:solidFill>
                  <a:schemeClr val="tx1"/>
                </a:solidFill>
                <a:latin typeface="Bodoni MT Poster Compressed" pitchFamily="18" charset="0"/>
              </a:rPr>
              <a:t> Khan Temple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  <a:latin typeface="Bodoni MT Poster Compressed" pitchFamily="18" charset="0"/>
              </a:rPr>
              <a:t>Durga Temple</a:t>
            </a:r>
          </a:p>
          <a:p>
            <a:pPr marL="514350" indent="-514350" algn="l"/>
            <a:r>
              <a:rPr lang="en-US" dirty="0" smtClean="0">
                <a:solidFill>
                  <a:schemeClr val="tx1"/>
                </a:solidFill>
                <a:latin typeface="Bodoni MT Black" pitchFamily="18" charset="0"/>
              </a:rPr>
              <a:t>				</a:t>
            </a:r>
            <a:r>
              <a:rPr lang="en-US" dirty="0" err="1" smtClean="0">
                <a:solidFill>
                  <a:schemeClr val="tx1"/>
                </a:solidFill>
                <a:latin typeface="Bodoni MT Black" pitchFamily="18" charset="0"/>
              </a:rPr>
              <a:t>Tigawa</a:t>
            </a:r>
            <a:r>
              <a:rPr lang="en-US" dirty="0" smtClean="0">
                <a:solidFill>
                  <a:schemeClr val="tx1"/>
                </a:solidFill>
                <a:latin typeface="Bodoni MT Black" pitchFamily="18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Bodoni MT Black" pitchFamily="18" charset="0"/>
              </a:rPr>
              <a:t>Temple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>
                <a:solidFill>
                  <a:srgbClr val="00B050"/>
                </a:solidFill>
                <a:latin typeface="Bookman Old Style" pitchFamily="18" charset="0"/>
              </a:rPr>
              <a:t>Alexander </a:t>
            </a:r>
            <a:r>
              <a:rPr lang="en-US" dirty="0" smtClean="0">
                <a:solidFill>
                  <a:srgbClr val="00B050"/>
                </a:solidFill>
                <a:latin typeface="Bookman Old Style" pitchFamily="18" charset="0"/>
              </a:rPr>
              <a:t>Cunningham </a:t>
            </a:r>
            <a:r>
              <a:rPr lang="en-US" dirty="0" err="1" smtClean="0">
                <a:solidFill>
                  <a:srgbClr val="00B050"/>
                </a:solidFill>
                <a:latin typeface="Bookman Old Style" pitchFamily="18" charset="0"/>
              </a:rPr>
              <a:t>visted</a:t>
            </a:r>
            <a:r>
              <a:rPr lang="en-US" dirty="0" smtClean="0">
                <a:solidFill>
                  <a:srgbClr val="00B050"/>
                </a:solidFill>
                <a:latin typeface="Bookman Old Style" pitchFamily="18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Bookman Old Style" pitchFamily="18" charset="0"/>
              </a:rPr>
              <a:t>Tigawa</a:t>
            </a:r>
            <a:r>
              <a:rPr lang="en-US" dirty="0" smtClean="0">
                <a:solidFill>
                  <a:srgbClr val="00B050"/>
                </a:solidFill>
                <a:latin typeface="Bookman Old Style" pitchFamily="18" charset="0"/>
              </a:rPr>
              <a:t> in 1873 and reported the antiquities of the town</a:t>
            </a:r>
            <a:r>
              <a:rPr lang="en-US" dirty="0" smtClean="0">
                <a:solidFill>
                  <a:srgbClr val="00B050"/>
                </a:solidFill>
                <a:latin typeface="Bookman Old Style" pitchFamily="18" charset="0"/>
              </a:rPr>
              <a:t>.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</a:rPr>
              <a:t>Tigawa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</a:rPr>
              <a:t> or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</a:rPr>
              <a:t>Tigowa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</a:rPr>
              <a:t> is a village in Madhya Pradesh near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</a:rPr>
              <a:t>Bahuriband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</a:rPr>
              <a:t>, Jabalpur </a:t>
            </a:r>
            <a:endParaRPr lang="en-US" dirty="0" smtClean="0">
              <a:solidFill>
                <a:schemeClr val="accent6">
                  <a:lumMod val="75000"/>
                </a:schemeClr>
              </a:solidFill>
              <a:latin typeface="Bookman Old Style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latin typeface="Bookman Old Style" pitchFamily="18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Bookman Old Style" pitchFamily="18" charset="0"/>
              </a:rPr>
              <a:t>The literal translation of </a:t>
            </a:r>
            <a:r>
              <a:rPr lang="en-US" dirty="0" err="1" smtClean="0">
                <a:solidFill>
                  <a:schemeClr val="tx1"/>
                </a:solidFill>
                <a:latin typeface="Bookman Old Style" pitchFamily="18" charset="0"/>
              </a:rPr>
              <a:t>Tigowa</a:t>
            </a:r>
            <a:r>
              <a:rPr lang="en-US" dirty="0" smtClean="0">
                <a:solidFill>
                  <a:schemeClr val="tx1"/>
                </a:solidFill>
                <a:latin typeface="Bookman Old Style" pitchFamily="18" charset="0"/>
              </a:rPr>
              <a:t> is ‘three villages</a:t>
            </a:r>
            <a:r>
              <a:rPr lang="en-US" dirty="0" smtClean="0">
                <a:solidFill>
                  <a:schemeClr val="tx1"/>
                </a:solidFill>
                <a:latin typeface="Bookman Old Style" pitchFamily="18" charset="0"/>
              </a:rPr>
              <a:t>’.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latin typeface="Bookman Old Style" pitchFamily="18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Bookman Old Style" pitchFamily="18" charset="0"/>
              </a:rPr>
              <a:t>The </a:t>
            </a:r>
            <a:r>
              <a:rPr lang="en-US" dirty="0" err="1" smtClean="0">
                <a:solidFill>
                  <a:schemeClr val="tx1"/>
                </a:solidFill>
                <a:latin typeface="Bookman Old Style" pitchFamily="18" charset="0"/>
              </a:rPr>
              <a:t>Kankali</a:t>
            </a:r>
            <a:r>
              <a:rPr lang="en-US" dirty="0" smtClean="0">
                <a:solidFill>
                  <a:schemeClr val="tx1"/>
                </a:solidFill>
                <a:latin typeface="Bookman Old Style" pitchFamily="18" charset="0"/>
              </a:rPr>
              <a:t> Devi temple and a Vishnu temple are very famously referred to as the </a:t>
            </a:r>
            <a:r>
              <a:rPr lang="en-US" dirty="0" err="1" smtClean="0">
                <a:solidFill>
                  <a:schemeClr val="tx1"/>
                </a:solidFill>
                <a:latin typeface="Bookman Old Style" pitchFamily="18" charset="0"/>
              </a:rPr>
              <a:t>Tigawa</a:t>
            </a:r>
            <a:r>
              <a:rPr lang="en-US" dirty="0" smtClean="0">
                <a:solidFill>
                  <a:schemeClr val="tx1"/>
                </a:solidFill>
                <a:latin typeface="Bookman Old Style" pitchFamily="18" charset="0"/>
              </a:rPr>
              <a:t> temple.</a:t>
            </a:r>
            <a:endParaRPr lang="en-US" dirty="0">
              <a:solidFill>
                <a:schemeClr val="tx1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E:\Laju Academic 2017-2018\E Content\Tigawa-17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66800" y="838200"/>
            <a:ext cx="6779279" cy="452516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534400" cy="762000"/>
          </a:xfrm>
        </p:spPr>
        <p:txBody>
          <a:bodyPr/>
          <a:lstStyle/>
          <a:p>
            <a:r>
              <a:rPr lang="en-US" b="1" dirty="0" smtClean="0"/>
              <a:t>Lad Khan temple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686800" cy="5791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b="1" dirty="0" smtClean="0">
                <a:latin typeface="Bookman Old Style" pitchFamily="18" charset="0"/>
              </a:rPr>
              <a:t>"Lad Khan temple"</a:t>
            </a:r>
            <a:r>
              <a:rPr lang="en-US" sz="2800" dirty="0" smtClean="0">
                <a:latin typeface="Bookman Old Style" pitchFamily="18" charset="0"/>
              </a:rPr>
              <a:t> in </a:t>
            </a:r>
            <a:r>
              <a:rPr lang="en-US" sz="2800" b="1" dirty="0" smtClean="0">
                <a:latin typeface="Bookman Old Style" pitchFamily="18" charset="0"/>
              </a:rPr>
              <a:t>Aihole (Karnataka)</a:t>
            </a:r>
            <a:r>
              <a:rPr lang="en-US" sz="2800" dirty="0" smtClean="0">
                <a:latin typeface="Bookman Old Style" pitchFamily="18" charset="0"/>
              </a:rPr>
              <a:t> </a:t>
            </a:r>
            <a:r>
              <a:rPr lang="en-US" sz="2800" dirty="0" smtClean="0">
                <a:latin typeface="Bookman Old Style" pitchFamily="18" charset="0"/>
              </a:rPr>
              <a:t>is considered to be one of the earliest temples in </a:t>
            </a:r>
            <a:r>
              <a:rPr lang="en-US" sz="2800" dirty="0" smtClean="0">
                <a:latin typeface="Bookman Old Style" pitchFamily="18" charset="0"/>
              </a:rPr>
              <a:t>India</a:t>
            </a:r>
            <a:r>
              <a:rPr lang="en-US" sz="2800" dirty="0" smtClean="0">
                <a:latin typeface="Bookman Old Style" pitchFamily="18" charset="0"/>
              </a:rPr>
              <a:t>-</a:t>
            </a:r>
            <a:r>
              <a:rPr lang="en-US" sz="2800" dirty="0" smtClean="0">
                <a:latin typeface="Bookman Old Style" pitchFamily="18" charset="0"/>
              </a:rPr>
              <a:t>(450 AD). </a:t>
            </a:r>
            <a:r>
              <a:rPr lang="en-US" sz="2800" dirty="0" err="1" smtClean="0">
                <a:latin typeface="Bookman Old Style" pitchFamily="18" charset="0"/>
              </a:rPr>
              <a:t>Chaulykan</a:t>
            </a:r>
            <a:r>
              <a:rPr lang="en-US" sz="2800" dirty="0" smtClean="0">
                <a:latin typeface="Bookman Old Style" pitchFamily="18" charset="0"/>
              </a:rPr>
              <a:t> Dynasty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Bookman Old Style" pitchFamily="18" charset="0"/>
              </a:rPr>
              <a:t>It </a:t>
            </a:r>
            <a:r>
              <a:rPr lang="en-US" sz="2800" dirty="0" smtClean="0">
                <a:latin typeface="Bookman Old Style" pitchFamily="18" charset="0"/>
              </a:rPr>
              <a:t>has a </a:t>
            </a:r>
            <a:r>
              <a:rPr lang="en-US" sz="2800" dirty="0" smtClean="0">
                <a:latin typeface="Bookman Old Style" pitchFamily="18" charset="0"/>
              </a:rPr>
              <a:t> </a:t>
            </a:r>
            <a:r>
              <a:rPr lang="en-US" sz="2800" dirty="0" smtClean="0">
                <a:latin typeface="Bookman Old Style" pitchFamily="18" charset="0"/>
              </a:rPr>
              <a:t>cave like appearance noticeable especially in the massive pillars with bracket capitals and the flat roofs</a:t>
            </a:r>
            <a:r>
              <a:rPr lang="en-US" sz="2800" dirty="0" smtClean="0">
                <a:latin typeface="Bookman Old Style" pitchFamily="18" charset="0"/>
              </a:rPr>
              <a:t>.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Bookman Old Style" pitchFamily="18" charset="0"/>
              </a:rPr>
              <a:t> </a:t>
            </a:r>
            <a:r>
              <a:rPr lang="en-US" sz="2800" dirty="0" smtClean="0">
                <a:latin typeface="Bookman Old Style" pitchFamily="18" charset="0"/>
              </a:rPr>
              <a:t>It has no sign of a </a:t>
            </a:r>
            <a:r>
              <a:rPr lang="en-US" sz="2800" dirty="0" err="1" smtClean="0">
                <a:latin typeface="Bookman Old Style" pitchFamily="18" charset="0"/>
              </a:rPr>
              <a:t>shikhara</a:t>
            </a:r>
            <a:r>
              <a:rPr lang="en-US" sz="2800" dirty="0" smtClean="0">
                <a:latin typeface="Bookman Old Style" pitchFamily="18" charset="0"/>
              </a:rPr>
              <a:t>. </a:t>
            </a:r>
            <a:endParaRPr lang="en-US" sz="2800" dirty="0" smtClean="0">
              <a:latin typeface="Bookman Old Style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Bookman Old Style" pitchFamily="18" charset="0"/>
              </a:rPr>
              <a:t>This </a:t>
            </a:r>
            <a:r>
              <a:rPr lang="en-US" sz="2800" dirty="0" smtClean="0">
                <a:latin typeface="Bookman Old Style" pitchFamily="18" charset="0"/>
              </a:rPr>
              <a:t>again points to the cave prototype</a:t>
            </a:r>
            <a:r>
              <a:rPr lang="en-US" sz="2800" dirty="0" smtClean="0">
                <a:latin typeface="Bookman Old Style" pitchFamily="18" charset="0"/>
              </a:rPr>
              <a:t>.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Bookman Old Style" pitchFamily="18" charset="0"/>
              </a:rPr>
              <a:t>The special feature of this temple is that it starts with a rectangular structure and ends with a square structure.</a:t>
            </a:r>
          </a:p>
          <a:p>
            <a:pPr>
              <a:buFont typeface="Wingdings" pitchFamily="2" charset="2"/>
              <a:buChar char="Ø"/>
            </a:pP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686800" cy="6400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Bookman Old Style" pitchFamily="18" charset="0"/>
              </a:rPr>
              <a:t>The </a:t>
            </a:r>
            <a:r>
              <a:rPr lang="en-US" dirty="0" smtClean="0">
                <a:latin typeface="Bookman Old Style" pitchFamily="18" charset="0"/>
              </a:rPr>
              <a:t>square and rectangular plan has a steep roof, which is an adaptation of wooden styles in stone</a:t>
            </a:r>
            <a:r>
              <a:rPr lang="en-US" dirty="0" smtClean="0">
                <a:latin typeface="Bookman Old Style" pitchFamily="18" charset="0"/>
              </a:rPr>
              <a:t>.</a:t>
            </a:r>
          </a:p>
          <a:p>
            <a:r>
              <a:rPr lang="en-US" dirty="0" smtClean="0">
                <a:latin typeface="Bookman Old Style" pitchFamily="18" charset="0"/>
              </a:rPr>
              <a:t> </a:t>
            </a:r>
            <a:r>
              <a:rPr lang="en-US" dirty="0" smtClean="0">
                <a:latin typeface="Bookman Old Style" pitchFamily="18" charset="0"/>
              </a:rPr>
              <a:t>The temple is approached by a porch with twelve square pillars</a:t>
            </a:r>
            <a:r>
              <a:rPr lang="en-US" dirty="0" smtClean="0">
                <a:latin typeface="Bookman Old Style" pitchFamily="18" charset="0"/>
              </a:rPr>
              <a:t>.</a:t>
            </a:r>
          </a:p>
          <a:p>
            <a:r>
              <a:rPr lang="en-US" dirty="0" smtClean="0">
                <a:latin typeface="Bookman Old Style" pitchFamily="18" charset="0"/>
              </a:rPr>
              <a:t> </a:t>
            </a:r>
            <a:r>
              <a:rPr lang="en-US" dirty="0" smtClean="0">
                <a:latin typeface="Bookman Old Style" pitchFamily="18" charset="0"/>
              </a:rPr>
              <a:t>On the outer walls of the temple to the north, south and east are pierced windows to receive light from outside</a:t>
            </a:r>
            <a:r>
              <a:rPr lang="en-US" dirty="0" smtClean="0">
                <a:latin typeface="Bookman Old Style" pitchFamily="18" charset="0"/>
              </a:rPr>
              <a:t>.</a:t>
            </a:r>
          </a:p>
          <a:p>
            <a:pPr algn="just"/>
            <a:r>
              <a:rPr lang="en-US" dirty="0" smtClean="0">
                <a:latin typeface="Bookman Old Style" pitchFamily="18" charset="0"/>
              </a:rPr>
              <a:t>Originally, this temple was intended to be dedicated to Lord Vishnu, but now it houses a Shiva </a:t>
            </a:r>
            <a:r>
              <a:rPr lang="en-US" dirty="0" err="1" smtClean="0">
                <a:latin typeface="Bookman Old Style" pitchFamily="18" charset="0"/>
              </a:rPr>
              <a:t>Linga</a:t>
            </a:r>
            <a:r>
              <a:rPr lang="en-US" dirty="0" smtClean="0">
                <a:latin typeface="Bookman Old Style" pitchFamily="18" charset="0"/>
              </a:rPr>
              <a:t>. </a:t>
            </a:r>
            <a:endParaRPr lang="en-US" dirty="0" smtClean="0">
              <a:latin typeface="Bookman Old Style" pitchFamily="18" charset="0"/>
            </a:endParaRPr>
          </a:p>
          <a:p>
            <a:pPr algn="just"/>
            <a:r>
              <a:rPr lang="en-US" dirty="0" smtClean="0">
                <a:latin typeface="Bookman Old Style" pitchFamily="18" charset="0"/>
              </a:rPr>
              <a:t>There </a:t>
            </a:r>
            <a:r>
              <a:rPr lang="en-US" dirty="0" smtClean="0">
                <a:latin typeface="Bookman Old Style" pitchFamily="18" charset="0"/>
              </a:rPr>
              <a:t>is a rectangular shrine on the roof and three sides have idols of Vishnu, Surya and Devi .</a:t>
            </a:r>
            <a:endParaRPr lang="en-US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E:\Laju Academic 2017-2018\E Content\20101002_bagalkotslr 373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80999" y="381000"/>
            <a:ext cx="4579155" cy="3048000"/>
          </a:xfrm>
          <a:prstGeom prst="rect">
            <a:avLst/>
          </a:prstGeom>
          <a:noFill/>
        </p:spPr>
      </p:pic>
      <p:pic>
        <p:nvPicPr>
          <p:cNvPr id="5123" name="Picture 3" descr="E:\Laju Academic 2017-2018\E Content\20101002_bagalkotslr 40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67200" y="3733800"/>
            <a:ext cx="4382932" cy="29146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E:\Laju Academic 2017-2018\E Content\20101002_bagalkotslr 379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199" y="228600"/>
            <a:ext cx="4121239" cy="2743200"/>
          </a:xfrm>
          <a:prstGeom prst="rect">
            <a:avLst/>
          </a:prstGeom>
          <a:noFill/>
        </p:spPr>
      </p:pic>
      <p:pic>
        <p:nvPicPr>
          <p:cNvPr id="6147" name="Picture 3" descr="E:\Laju Academic 2017-2018\E Content\20101002_bagalkotslr 38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3657600"/>
            <a:ext cx="3963831" cy="26384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E:\Laju Academic 2017-2018\E Content\20101002_bagalkotslr 380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04800" y="304800"/>
            <a:ext cx="4343400" cy="2891076"/>
          </a:xfrm>
          <a:prstGeom prst="rect">
            <a:avLst/>
          </a:prstGeom>
          <a:noFill/>
        </p:spPr>
      </p:pic>
      <p:pic>
        <p:nvPicPr>
          <p:cNvPr id="7171" name="Picture 3" descr="E:\Laju Academic 2017-2018\E Content\20101002_bagalkotslr 38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00600" y="304800"/>
            <a:ext cx="4343400" cy="2891076"/>
          </a:xfrm>
          <a:prstGeom prst="rect">
            <a:avLst/>
          </a:prstGeom>
          <a:noFill/>
        </p:spPr>
      </p:pic>
      <p:pic>
        <p:nvPicPr>
          <p:cNvPr id="7172" name="Picture 4" descr="E:\Laju Academic 2017-2018\E Content\20101002_bagalkotslr 406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438400" y="3581400"/>
            <a:ext cx="4572000" cy="30432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Durga Temple – Aihole </a:t>
            </a:r>
            <a:endParaRPr lang="en-US" dirty="0"/>
          </a:p>
        </p:txBody>
      </p:sp>
      <p:pic>
        <p:nvPicPr>
          <p:cNvPr id="8194" name="Picture 2" descr="E:\Laju Academic 2017-2018\E Content\DSC_0023-1024x678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54163" y="1600200"/>
            <a:ext cx="6835673" cy="45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idx="1"/>
          </p:nvPr>
        </p:nvSpPr>
        <p:spPr>
          <a:xfrm>
            <a:off x="304800" y="457200"/>
            <a:ext cx="8382000" cy="5668963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9218" name="Picture 2" descr="durga-mandir-aihol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28600" y="609600"/>
            <a:ext cx="9773947" cy="5490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en-US" sz="2800" dirty="0" smtClean="0">
                <a:latin typeface="Bookman Old Style" pitchFamily="18" charset="0"/>
              </a:rPr>
              <a:t>Durga Temple Aihole, the cradle of temple architecture in Karnataka built between the 7th – 8th centuries by the </a:t>
            </a:r>
            <a:r>
              <a:rPr lang="en-US" sz="2800" dirty="0" err="1" smtClean="0">
                <a:latin typeface="Bookman Old Style" pitchFamily="18" charset="0"/>
              </a:rPr>
              <a:t>Chalukyas</a:t>
            </a:r>
            <a:endParaRPr lang="en-US" sz="2800" dirty="0" smtClean="0">
              <a:latin typeface="Bookman Old Style" pitchFamily="18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en-US" sz="2800" dirty="0" smtClean="0">
                <a:latin typeface="Bookman Old Style" pitchFamily="18" charset="0"/>
              </a:rPr>
              <a:t>The architecture of the temple is predominantly </a:t>
            </a:r>
            <a:r>
              <a:rPr lang="en-US" sz="2800" dirty="0" err="1" smtClean="0">
                <a:latin typeface="Bookman Old Style" pitchFamily="18" charset="0"/>
              </a:rPr>
              <a:t>Dravida</a:t>
            </a:r>
            <a:r>
              <a:rPr lang="en-US" sz="2800" dirty="0" smtClean="0">
                <a:latin typeface="Bookman Old Style" pitchFamily="18" charset="0"/>
              </a:rPr>
              <a:t> with </a:t>
            </a:r>
            <a:r>
              <a:rPr lang="en-US" sz="2800" dirty="0" err="1" smtClean="0">
                <a:latin typeface="Bookman Old Style" pitchFamily="18" charset="0"/>
              </a:rPr>
              <a:t>Nagara</a:t>
            </a:r>
            <a:r>
              <a:rPr lang="en-US" sz="2800" dirty="0" smtClean="0">
                <a:latin typeface="Bookman Old Style" pitchFamily="18" charset="0"/>
              </a:rPr>
              <a:t> style also is used in certain areas</a:t>
            </a:r>
            <a:r>
              <a:rPr lang="en-US" sz="2800" dirty="0" smtClean="0">
                <a:latin typeface="Bookman Old Style" pitchFamily="18" charset="0"/>
              </a:rPr>
              <a:t>.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en-US" sz="2800" dirty="0" smtClean="0">
                <a:latin typeface="Bookman Old Style" pitchFamily="18" charset="0"/>
              </a:rPr>
              <a:t> </a:t>
            </a:r>
            <a:r>
              <a:rPr lang="en-US" sz="2800" dirty="0" smtClean="0">
                <a:latin typeface="Bookman Old Style" pitchFamily="18" charset="0"/>
              </a:rPr>
              <a:t>The Durga Temple belongs to the </a:t>
            </a:r>
            <a:r>
              <a:rPr lang="en-US" sz="2800" dirty="0" err="1" smtClean="0">
                <a:latin typeface="Bookman Old Style" pitchFamily="18" charset="0"/>
              </a:rPr>
              <a:t>Chalukyan</a:t>
            </a:r>
            <a:r>
              <a:rPr lang="en-US" sz="2800" dirty="0" smtClean="0">
                <a:latin typeface="Bookman Old Style" pitchFamily="18" charset="0"/>
              </a:rPr>
              <a:t> period</a:t>
            </a:r>
            <a:r>
              <a:rPr lang="en-US" dirty="0" smtClean="0"/>
              <a:t>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en-US" sz="2800" dirty="0" smtClean="0">
                <a:latin typeface="Bookman Old Style" pitchFamily="18" charset="0"/>
              </a:rPr>
              <a:t>The most original feature of the temple is a </a:t>
            </a:r>
            <a:r>
              <a:rPr lang="en-US" sz="2800" dirty="0" err="1" smtClean="0">
                <a:latin typeface="Bookman Old Style" pitchFamily="18" charset="0"/>
              </a:rPr>
              <a:t>peristyle</a:t>
            </a:r>
            <a:r>
              <a:rPr lang="en-US" sz="2800" dirty="0" smtClean="0">
                <a:latin typeface="Bookman Old Style" pitchFamily="18" charset="0"/>
              </a:rPr>
              <a:t> delimiting an ambulatory around the temple itself and whose walls are covered with sculptures of different gods or goddesses</a:t>
            </a:r>
            <a:endParaRPr lang="en-US" sz="2800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8686800" cy="640080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en-US" sz="2800" dirty="0" smtClean="0">
                <a:latin typeface="Bookman Old Style" pitchFamily="18" charset="0"/>
              </a:rPr>
              <a:t>This temple is part of the UNESCO World Heritage pending List. 14 kilometers away from </a:t>
            </a:r>
            <a:r>
              <a:rPr lang="en-US" sz="2800" dirty="0" err="1" smtClean="0">
                <a:latin typeface="Bookman Old Style" pitchFamily="18" charset="0"/>
              </a:rPr>
              <a:t>Badami</a:t>
            </a:r>
            <a:r>
              <a:rPr lang="en-US" sz="2800" dirty="0" smtClean="0">
                <a:latin typeface="Bookman Old Style" pitchFamily="18" charset="0"/>
              </a:rPr>
              <a:t>.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800" dirty="0" smtClean="0">
                <a:latin typeface="Bookman Old Style" pitchFamily="18" charset="0"/>
              </a:rPr>
              <a:t>Aihole </a:t>
            </a:r>
            <a:r>
              <a:rPr lang="en-US" sz="2800" dirty="0" smtClean="0">
                <a:latin typeface="Bookman Old Style" pitchFamily="18" charset="0"/>
              </a:rPr>
              <a:t>is another historic site in Karnataka, where there are beautiful ancient temples situated along the </a:t>
            </a:r>
            <a:r>
              <a:rPr lang="en-US" sz="2800" dirty="0" err="1" smtClean="0">
                <a:latin typeface="Bookman Old Style" pitchFamily="18" charset="0"/>
              </a:rPr>
              <a:t>Malaprabha</a:t>
            </a:r>
            <a:r>
              <a:rPr lang="en-US" sz="2800" dirty="0" smtClean="0">
                <a:latin typeface="Bookman Old Style" pitchFamily="18" charset="0"/>
              </a:rPr>
              <a:t> river</a:t>
            </a:r>
            <a:r>
              <a:rPr lang="en-US" sz="2800" dirty="0" smtClean="0">
                <a:latin typeface="Bookman Old Style" pitchFamily="18" charset="0"/>
              </a:rPr>
              <a:t>.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800" dirty="0" smtClean="0">
                <a:latin typeface="Bookman Old Style" pitchFamily="18" charset="0"/>
              </a:rPr>
              <a:t>The shape of the temple, in Indian traditional architecture, is known as </a:t>
            </a:r>
            <a:r>
              <a:rPr lang="en-US" sz="2800" dirty="0" err="1" smtClean="0">
                <a:latin typeface="Bookman Old Style" pitchFamily="18" charset="0"/>
              </a:rPr>
              <a:t>Gajaprasta</a:t>
            </a:r>
            <a:r>
              <a:rPr lang="en-US" sz="2800" dirty="0" smtClean="0">
                <a:latin typeface="Bookman Old Style" pitchFamily="18" charset="0"/>
              </a:rPr>
              <a:t>, which means equality to the back of an elephants.</a:t>
            </a:r>
            <a:endParaRPr lang="en-US" sz="2800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686800" cy="6400800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</a:rPr>
              <a:t>He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</a:rPr>
              <a:t>mentions a rectangular mound of 250 feet long and 120 feet wide which was entirely covered with large blocks of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</a:rPr>
              <a:t>cut-stone.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latin typeface="Bookman Old Style" pitchFamily="18" charset="0"/>
              </a:rPr>
              <a:t>These </a:t>
            </a:r>
            <a:r>
              <a:rPr lang="en-US" dirty="0" smtClean="0">
                <a:latin typeface="Bookman Old Style" pitchFamily="18" charset="0"/>
              </a:rPr>
              <a:t>stones were parts of ruins of various temples, all fallen except one which was in good state of </a:t>
            </a:r>
            <a:r>
              <a:rPr lang="en-US" dirty="0" smtClean="0">
                <a:latin typeface="Bookman Old Style" pitchFamily="18" charset="0"/>
              </a:rPr>
              <a:t>preservation.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latin typeface="Bookman Old Style" pitchFamily="18" charset="0"/>
              </a:rPr>
              <a:t>the </a:t>
            </a:r>
            <a:r>
              <a:rPr lang="en-US" dirty="0" smtClean="0">
                <a:latin typeface="Bookman Old Style" pitchFamily="18" charset="0"/>
              </a:rPr>
              <a:t>mound was utterly destroyed by a railway contractor </a:t>
            </a:r>
            <a:r>
              <a:rPr lang="en-US" dirty="0" smtClean="0">
                <a:latin typeface="Bookman Old Style" pitchFamily="18" charset="0"/>
              </a:rPr>
              <a:t>to </a:t>
            </a:r>
            <a:r>
              <a:rPr lang="en-US" dirty="0" smtClean="0">
                <a:latin typeface="Bookman Old Style" pitchFamily="18" charset="0"/>
              </a:rPr>
              <a:t>be used in railway </a:t>
            </a:r>
            <a:r>
              <a:rPr lang="en-US" dirty="0" smtClean="0">
                <a:latin typeface="Bookman Old Style" pitchFamily="18" charset="0"/>
              </a:rPr>
              <a:t>construction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latin typeface="Bookman Old Style" pitchFamily="18" charset="0"/>
              </a:rPr>
              <a:t>He counted basements of at least thirty six temples on this mound</a:t>
            </a:r>
            <a:endParaRPr lang="en-US" dirty="0" smtClean="0">
              <a:solidFill>
                <a:schemeClr val="accent6">
                  <a:lumMod val="75000"/>
                </a:schemeClr>
              </a:solidFill>
              <a:latin typeface="Bookman Old Style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763000" cy="640080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800" dirty="0" smtClean="0">
                <a:solidFill>
                  <a:srgbClr val="7030A0"/>
                </a:solidFill>
                <a:latin typeface="Bookman Old Style" pitchFamily="18" charset="0"/>
              </a:rPr>
              <a:t>The temples of modest size, 4 to 6 feet square, were covered on three sides and open on </a:t>
            </a:r>
            <a:r>
              <a:rPr lang="en-US" sz="2800" dirty="0" smtClean="0">
                <a:solidFill>
                  <a:srgbClr val="7030A0"/>
                </a:solidFill>
                <a:latin typeface="Bookman Old Style" pitchFamily="18" charset="0"/>
              </a:rPr>
              <a:t>east.</a:t>
            </a:r>
          </a:p>
          <a:p>
            <a:pPr algn="just"/>
            <a:r>
              <a:rPr lang="en-US" sz="2800" dirty="0" smtClean="0">
                <a:solidFill>
                  <a:srgbClr val="7030A0"/>
                </a:solidFill>
                <a:latin typeface="Bookman Old Style" pitchFamily="18" charset="0"/>
              </a:rPr>
              <a:t>Temples </a:t>
            </a:r>
            <a:r>
              <a:rPr lang="en-US" sz="2800" dirty="0" smtClean="0">
                <a:solidFill>
                  <a:srgbClr val="7030A0"/>
                </a:solidFill>
                <a:latin typeface="Bookman Old Style" pitchFamily="18" charset="0"/>
              </a:rPr>
              <a:t>of medium size, 7 to 10 feet square, were covered on all sides with a doorway on the eastern </a:t>
            </a:r>
            <a:r>
              <a:rPr lang="en-US" sz="2800" dirty="0" smtClean="0">
                <a:solidFill>
                  <a:srgbClr val="7030A0"/>
                </a:solidFill>
                <a:latin typeface="Bookman Old Style" pitchFamily="18" charset="0"/>
              </a:rPr>
              <a:t>sides</a:t>
            </a:r>
          </a:p>
          <a:p>
            <a:pPr algn="just"/>
            <a:r>
              <a:rPr lang="en-US" sz="2800" dirty="0" smtClean="0">
                <a:latin typeface="Bookman Old Style" pitchFamily="18" charset="0"/>
              </a:rPr>
              <a:t> </a:t>
            </a:r>
            <a:r>
              <a:rPr lang="en-US" sz="2800" dirty="0" smtClean="0">
                <a:solidFill>
                  <a:srgbClr val="FF0000"/>
                </a:solidFill>
                <a:latin typeface="Bookman Old Style" pitchFamily="18" charset="0"/>
              </a:rPr>
              <a:t>The </a:t>
            </a:r>
            <a:r>
              <a:rPr lang="en-US" sz="2800" dirty="0" smtClean="0">
                <a:solidFill>
                  <a:srgbClr val="FF0000"/>
                </a:solidFill>
                <a:latin typeface="Bookman Old Style" pitchFamily="18" charset="0"/>
              </a:rPr>
              <a:t>large temples, from 10 to 15 feet square, were having an additional portico in front</a:t>
            </a:r>
            <a:r>
              <a:rPr lang="en-US" sz="2800" dirty="0" smtClean="0">
                <a:solidFill>
                  <a:srgbClr val="FF0000"/>
                </a:solidFill>
                <a:latin typeface="Bookman Old Style" pitchFamily="18" charset="0"/>
              </a:rPr>
              <a:t>.</a:t>
            </a:r>
          </a:p>
          <a:p>
            <a:pPr algn="just"/>
            <a:r>
              <a:rPr lang="en-US" sz="2800" dirty="0" smtClean="0">
                <a:solidFill>
                  <a:srgbClr val="FF0000"/>
                </a:solidFill>
                <a:latin typeface="Bookman Old Style" pitchFamily="18" charset="0"/>
              </a:rPr>
              <a:t> </a:t>
            </a:r>
            <a:r>
              <a:rPr lang="en-US" sz="2800" dirty="0" smtClean="0">
                <a:solidFill>
                  <a:srgbClr val="FF0000"/>
                </a:solidFill>
                <a:latin typeface="Bookman Old Style" pitchFamily="18" charset="0"/>
              </a:rPr>
              <a:t>All these temple, which ruins are only left, were having a </a:t>
            </a:r>
            <a:r>
              <a:rPr lang="en-US" sz="2800" dirty="0" err="1" smtClean="0">
                <a:solidFill>
                  <a:srgbClr val="FF0000"/>
                </a:solidFill>
                <a:latin typeface="Bookman Old Style" pitchFamily="18" charset="0"/>
              </a:rPr>
              <a:t>shikhara</a:t>
            </a:r>
            <a:r>
              <a:rPr lang="en-US" sz="2800" dirty="0" smtClean="0">
                <a:solidFill>
                  <a:srgbClr val="FF0000"/>
                </a:solidFill>
                <a:latin typeface="Bookman Old Style" pitchFamily="18" charset="0"/>
              </a:rPr>
              <a:t> with </a:t>
            </a:r>
            <a:r>
              <a:rPr lang="en-US" sz="2800" dirty="0" err="1" smtClean="0">
                <a:solidFill>
                  <a:srgbClr val="FF0000"/>
                </a:solidFill>
                <a:latin typeface="Bookman Old Style" pitchFamily="18" charset="0"/>
              </a:rPr>
              <a:t>amalaka</a:t>
            </a:r>
            <a:r>
              <a:rPr lang="en-US" sz="2800" dirty="0" smtClean="0">
                <a:solidFill>
                  <a:srgbClr val="FF0000"/>
                </a:solidFill>
                <a:latin typeface="Bookman Old Style" pitchFamily="18" charset="0"/>
              </a:rPr>
              <a:t> on top</a:t>
            </a:r>
            <a:r>
              <a:rPr lang="en-US" sz="2800" dirty="0" smtClean="0">
                <a:solidFill>
                  <a:srgbClr val="FF0000"/>
                </a:solidFill>
                <a:latin typeface="Bookman Old Style" pitchFamily="18" charset="0"/>
              </a:rPr>
              <a:t>.</a:t>
            </a:r>
          </a:p>
          <a:p>
            <a:pPr algn="just"/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itchFamily="18" charset="0"/>
              </a:rPr>
              <a:t>The monument complex at </a:t>
            </a:r>
            <a:r>
              <a:rPr lang="en-US" sz="28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itchFamily="18" charset="0"/>
              </a:rPr>
              <a:t>Tigawa</a:t>
            </a:r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itchFamily="18" charset="0"/>
              </a:rPr>
              <a:t> contains ruins of about 36 temple as counted by Cunningham. </a:t>
            </a:r>
            <a:endParaRPr lang="en-US" sz="2800" dirty="0" smtClean="0">
              <a:solidFill>
                <a:schemeClr val="tx1">
                  <a:lumMod val="85000"/>
                  <a:lumOff val="15000"/>
                </a:schemeClr>
              </a:solidFill>
              <a:latin typeface="Bookman Old Style" pitchFamily="18" charset="0"/>
            </a:endParaRPr>
          </a:p>
          <a:p>
            <a:pPr algn="just"/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itchFamily="18" charset="0"/>
              </a:rPr>
              <a:t>However </a:t>
            </a:r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itchFamily="18" charset="0"/>
              </a:rPr>
              <a:t>only one temple is standing at present which is described  </a:t>
            </a:r>
            <a:r>
              <a:rPr lang="en-US" sz="3600" b="1" u="sng" dirty="0" err="1" smtClean="0">
                <a:solidFill>
                  <a:srgbClr val="00B050"/>
                </a:solidFill>
                <a:latin typeface="Bookman Old Style" pitchFamily="18" charset="0"/>
              </a:rPr>
              <a:t>Kankali</a:t>
            </a:r>
            <a:r>
              <a:rPr lang="en-US" sz="3600" b="1" u="sng" dirty="0" smtClean="0">
                <a:solidFill>
                  <a:srgbClr val="00B050"/>
                </a:solidFill>
                <a:latin typeface="Bookman Old Style" pitchFamily="18" charset="0"/>
              </a:rPr>
              <a:t> Devi </a:t>
            </a:r>
            <a:r>
              <a:rPr lang="en-US" sz="2400" dirty="0" smtClean="0">
                <a:latin typeface="Bookman Old Style" pitchFamily="18" charset="0"/>
              </a:rPr>
              <a:t>Te</a:t>
            </a:r>
            <a:r>
              <a:rPr lang="en-US" sz="1800" dirty="0" smtClean="0">
                <a:latin typeface="Bookman Old Style" pitchFamily="18" charset="0"/>
              </a:rPr>
              <a:t>mple</a:t>
            </a:r>
            <a:endParaRPr lang="en-US" sz="2800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Laju Academic 2017-2018\E Content\Tigawa-3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43000" y="1143000"/>
            <a:ext cx="6858000" cy="4572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1752600" y="457200"/>
            <a:ext cx="5715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err="1" smtClean="0">
                <a:latin typeface="Bookman Old Style" pitchFamily="18" charset="0"/>
              </a:rPr>
              <a:t>Kankali</a:t>
            </a:r>
            <a:r>
              <a:rPr lang="en-US" sz="3200" b="1" dirty="0" smtClean="0">
                <a:latin typeface="Bookman Old Style" pitchFamily="18" charset="0"/>
              </a:rPr>
              <a:t> Devi Temple</a:t>
            </a:r>
            <a:endParaRPr lang="en-US" sz="3200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763000" cy="6400800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ü"/>
            </a:pPr>
            <a:r>
              <a:rPr lang="en-US" dirty="0" smtClean="0">
                <a:latin typeface="Bookman Old Style" pitchFamily="18" charset="0"/>
              </a:rPr>
              <a:t>The original temple was constituted of a sanctum and an open portico supported on four pillars. </a:t>
            </a:r>
            <a:endParaRPr lang="en-US" dirty="0" smtClean="0">
              <a:latin typeface="Bookman Old Style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latin typeface="Bookman Old Style" pitchFamily="18" charset="0"/>
              </a:rPr>
              <a:t>At </a:t>
            </a:r>
            <a:r>
              <a:rPr lang="en-US" dirty="0" smtClean="0">
                <a:latin typeface="Bookman Old Style" pitchFamily="18" charset="0"/>
              </a:rPr>
              <a:t>a later stage, the portico was covered with walls containing panels and an addition extension in front of the portico. </a:t>
            </a:r>
            <a:endParaRPr lang="en-US" dirty="0" smtClean="0">
              <a:latin typeface="Bookman Old Style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latin typeface="Bookman Old Style" pitchFamily="18" charset="0"/>
              </a:rPr>
              <a:t>The </a:t>
            </a:r>
            <a:r>
              <a:rPr lang="en-US" dirty="0" smtClean="0">
                <a:latin typeface="Bookman Old Style" pitchFamily="18" charset="0"/>
              </a:rPr>
              <a:t>sanctum is 12.75 feet square outside and about 8 feet square inside. </a:t>
            </a:r>
            <a:endParaRPr lang="en-US" dirty="0" smtClean="0">
              <a:latin typeface="Bookman Old Style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latin typeface="Bookman Old Style" pitchFamily="18" charset="0"/>
              </a:rPr>
              <a:t>It </a:t>
            </a:r>
            <a:r>
              <a:rPr lang="en-US" dirty="0" smtClean="0">
                <a:latin typeface="Bookman Old Style" pitchFamily="18" charset="0"/>
              </a:rPr>
              <a:t>is covered with a flat roof. </a:t>
            </a:r>
            <a:endParaRPr lang="en-US" dirty="0" smtClean="0">
              <a:latin typeface="Bookman Old Style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latin typeface="Bookman Old Style" pitchFamily="18" charset="0"/>
              </a:rPr>
              <a:t>Doorway </a:t>
            </a:r>
            <a:r>
              <a:rPr lang="en-US" dirty="0" smtClean="0">
                <a:latin typeface="Bookman Old Style" pitchFamily="18" charset="0"/>
              </a:rPr>
              <a:t>of the sanctum is done in T-shaped style with over-hanging lintel beyond the door-jambs</a:t>
            </a:r>
            <a:r>
              <a:rPr lang="en-US" dirty="0" smtClean="0">
                <a:latin typeface="Bookman Old Style" pitchFamily="18" charset="0"/>
              </a:rPr>
              <a:t>.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latin typeface="Bookman Old Style" pitchFamily="18" charset="0"/>
              </a:rPr>
              <a:t> </a:t>
            </a:r>
            <a:r>
              <a:rPr lang="en-US" dirty="0" smtClean="0">
                <a:latin typeface="Bookman Old Style" pitchFamily="18" charset="0"/>
              </a:rPr>
              <a:t>Foliage decoration is found on two bands of this </a:t>
            </a:r>
            <a:r>
              <a:rPr lang="en-US" dirty="0" smtClean="0">
                <a:latin typeface="Bookman Old Style" pitchFamily="18" charset="0"/>
              </a:rPr>
              <a:t>doorway.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latin typeface="Bookman Old Style" pitchFamily="18" charset="0"/>
              </a:rPr>
              <a:t>Two </a:t>
            </a:r>
            <a:r>
              <a:rPr lang="en-US" dirty="0" smtClean="0">
                <a:latin typeface="Bookman Old Style" pitchFamily="18" charset="0"/>
              </a:rPr>
              <a:t>pilasters, one on either side, are executed in the typical Gupta order, topped with images of </a:t>
            </a:r>
            <a:r>
              <a:rPr lang="en-US" dirty="0" err="1" smtClean="0">
                <a:latin typeface="Bookman Old Style" pitchFamily="18" charset="0"/>
              </a:rPr>
              <a:t>Ganga</a:t>
            </a:r>
            <a:r>
              <a:rPr lang="en-US" dirty="0" smtClean="0">
                <a:latin typeface="Bookman Old Style" pitchFamily="18" charset="0"/>
              </a:rPr>
              <a:t> and Yamuna where both are shown plucking a fruit from a tree. </a:t>
            </a:r>
            <a:endParaRPr lang="en-US" dirty="0" smtClean="0">
              <a:latin typeface="Bookman Old Style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latin typeface="Bookman Old Style" pitchFamily="18" charset="0"/>
              </a:rPr>
              <a:t>An </a:t>
            </a:r>
            <a:r>
              <a:rPr lang="en-US" dirty="0" smtClean="0">
                <a:latin typeface="Bookman Old Style" pitchFamily="18" charset="0"/>
              </a:rPr>
              <a:t>image of </a:t>
            </a:r>
            <a:r>
              <a:rPr lang="en-US" dirty="0" err="1" smtClean="0">
                <a:latin typeface="Bookman Old Style" pitchFamily="18" charset="0"/>
              </a:rPr>
              <a:t>Narasimha</a:t>
            </a:r>
            <a:r>
              <a:rPr lang="en-US" dirty="0" smtClean="0">
                <a:latin typeface="Bookman Old Style" pitchFamily="18" charset="0"/>
              </a:rPr>
              <a:t> is placed inside the sanctum.</a:t>
            </a:r>
            <a:endParaRPr lang="en-US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:\Laju Academic 2017-2018\E Content\Tigawa-6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33401" y="304801"/>
            <a:ext cx="4952999" cy="3301999"/>
          </a:xfrm>
          <a:prstGeom prst="rect">
            <a:avLst/>
          </a:prstGeom>
          <a:noFill/>
        </p:spPr>
      </p:pic>
      <p:pic>
        <p:nvPicPr>
          <p:cNvPr id="2051" name="Picture 3" descr="E:\Laju Academic 2017-2018\E Content\Tigawa-19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0" y="1143000"/>
            <a:ext cx="3102674" cy="4648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686800" cy="6400800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Wingdings" pitchFamily="2" charset="2"/>
              <a:buChar char="ü"/>
            </a:pPr>
            <a:r>
              <a:rPr lang="en-US" sz="2800" dirty="0" smtClean="0">
                <a:latin typeface="Bookman Old Style" pitchFamily="18" charset="0"/>
              </a:rPr>
              <a:t>A portico in front is supported on four pillars which are designed in typical Gupta order</a:t>
            </a:r>
            <a:r>
              <a:rPr lang="en-US" sz="2800" dirty="0" smtClean="0">
                <a:latin typeface="Bookman Old Style" pitchFamily="18" charset="0"/>
              </a:rPr>
              <a:t>.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800" dirty="0" smtClean="0">
                <a:latin typeface="Bookman Old Style" pitchFamily="18" charset="0"/>
              </a:rPr>
              <a:t> The capital </a:t>
            </a:r>
            <a:r>
              <a:rPr lang="en-US" sz="2800" dirty="0" smtClean="0">
                <a:latin typeface="Bookman Old Style" pitchFamily="18" charset="0"/>
              </a:rPr>
              <a:t>is a square abacus with two lions on each face, seated side by side and a tree in between. </a:t>
            </a:r>
            <a:endParaRPr lang="en-US" sz="2800" dirty="0" smtClean="0">
              <a:latin typeface="Bookman Old Style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en-US" sz="2800" dirty="0" smtClean="0">
                <a:latin typeface="Bookman Old Style" pitchFamily="18" charset="0"/>
              </a:rPr>
              <a:t>Lions </a:t>
            </a:r>
            <a:r>
              <a:rPr lang="en-US" sz="2800" dirty="0" smtClean="0">
                <a:latin typeface="Bookman Old Style" pitchFamily="18" charset="0"/>
              </a:rPr>
              <a:t>on corners share their heads similar to the arrangement seen in Assyrian </a:t>
            </a:r>
            <a:r>
              <a:rPr lang="en-US" sz="2800" dirty="0" smtClean="0">
                <a:latin typeface="Bookman Old Style" pitchFamily="18" charset="0"/>
              </a:rPr>
              <a:t>sculptures.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800" dirty="0" smtClean="0"/>
              <a:t>T</a:t>
            </a:r>
            <a:r>
              <a:rPr lang="en-US" sz="2800" dirty="0" smtClean="0">
                <a:latin typeface="Bookman Old Style" pitchFamily="18" charset="0"/>
              </a:rPr>
              <a:t>hough all the pillars are same, difference can be noticed in the tree, which is placed in between the lions, on its various faces. </a:t>
            </a:r>
            <a:endParaRPr lang="en-US" sz="2800" dirty="0" smtClean="0">
              <a:latin typeface="Bookman Old Style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en-US" sz="2800" dirty="0" smtClean="0">
                <a:latin typeface="Bookman Old Style" pitchFamily="18" charset="0"/>
              </a:rPr>
              <a:t>On </a:t>
            </a:r>
            <a:r>
              <a:rPr lang="en-US" sz="2800" dirty="0" smtClean="0">
                <a:latin typeface="Bookman Old Style" pitchFamily="18" charset="0"/>
              </a:rPr>
              <a:t>some face it is a mango tree then on others it is palm tree or some unidentifiable </a:t>
            </a:r>
            <a:r>
              <a:rPr lang="en-US" sz="2800" dirty="0" smtClean="0">
                <a:latin typeface="Bookman Old Style" pitchFamily="18" charset="0"/>
              </a:rPr>
              <a:t>trees.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800" dirty="0" smtClean="0">
                <a:latin typeface="Bookman Old Style" pitchFamily="18" charset="0"/>
              </a:rPr>
              <a:t>There </a:t>
            </a:r>
            <a:r>
              <a:rPr lang="en-US" sz="2800" dirty="0" smtClean="0">
                <a:latin typeface="Bookman Old Style" pitchFamily="18" charset="0"/>
              </a:rPr>
              <a:t>are two </a:t>
            </a:r>
            <a:r>
              <a:rPr lang="en-US" sz="2800" dirty="0" err="1" smtClean="0">
                <a:latin typeface="Bookman Old Style" pitchFamily="18" charset="0"/>
              </a:rPr>
              <a:t>chaitya</a:t>
            </a:r>
            <a:r>
              <a:rPr lang="en-US" sz="2800" dirty="0" smtClean="0">
                <a:latin typeface="Bookman Old Style" pitchFamily="18" charset="0"/>
              </a:rPr>
              <a:t>-arch </a:t>
            </a:r>
            <a:r>
              <a:rPr lang="en-US" sz="2800" dirty="0" smtClean="0">
                <a:latin typeface="Bookman Old Style" pitchFamily="18" charset="0"/>
              </a:rPr>
              <a:t>bosses </a:t>
            </a:r>
            <a:r>
              <a:rPr lang="en-US" sz="2800" dirty="0" smtClean="0">
                <a:latin typeface="Bookman Old Style" pitchFamily="18" charset="0"/>
              </a:rPr>
              <a:t>on each face of the lower part of the capital. There is head of a lion or a man inside the arches.</a:t>
            </a:r>
            <a:endParaRPr lang="en-US" sz="2800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idx="1"/>
          </p:nvPr>
        </p:nvSpPr>
        <p:spPr>
          <a:xfrm>
            <a:off x="228600" y="152400"/>
            <a:ext cx="8610600" cy="64770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latin typeface="Bookman Old Style" pitchFamily="18" charset="0"/>
              </a:rPr>
              <a:t>Cunningham suggests that open portico was later converted into a closed </a:t>
            </a:r>
            <a:r>
              <a:rPr lang="en-US" dirty="0" err="1" smtClean="0">
                <a:latin typeface="Bookman Old Style" pitchFamily="18" charset="0"/>
              </a:rPr>
              <a:t>mandapa</a:t>
            </a:r>
            <a:r>
              <a:rPr lang="en-US" dirty="0" smtClean="0">
                <a:latin typeface="Bookman Old Style" pitchFamily="18" charset="0"/>
              </a:rPr>
              <a:t>.</a:t>
            </a:r>
          </a:p>
          <a:p>
            <a:r>
              <a:rPr lang="en-US" dirty="0" smtClean="0">
                <a:latin typeface="Bookman Old Style" pitchFamily="18" charset="0"/>
              </a:rPr>
              <a:t>V</a:t>
            </a:r>
            <a:r>
              <a:rPr lang="en-US" dirty="0" smtClean="0">
                <a:latin typeface="Bookman Old Style" pitchFamily="18" charset="0"/>
              </a:rPr>
              <a:t>arious </a:t>
            </a:r>
            <a:r>
              <a:rPr lang="en-US" dirty="0" smtClean="0">
                <a:latin typeface="Bookman Old Style" pitchFamily="18" charset="0"/>
              </a:rPr>
              <a:t>sculptural panels were also inserted in the side walls of this </a:t>
            </a:r>
            <a:r>
              <a:rPr lang="en-US" dirty="0" err="1" smtClean="0">
                <a:latin typeface="Bookman Old Style" pitchFamily="18" charset="0"/>
              </a:rPr>
              <a:t>mandapa</a:t>
            </a:r>
            <a:r>
              <a:rPr lang="en-US" dirty="0" smtClean="0">
                <a:latin typeface="Bookman Old Style" pitchFamily="18" charset="0"/>
              </a:rPr>
              <a:t>. </a:t>
            </a:r>
            <a:endParaRPr lang="en-US" dirty="0" smtClean="0">
              <a:latin typeface="Bookman Old Style" pitchFamily="18" charset="0"/>
            </a:endParaRPr>
          </a:p>
          <a:p>
            <a:r>
              <a:rPr lang="en-US" dirty="0" smtClean="0">
                <a:latin typeface="Bookman Old Style" pitchFamily="18" charset="0"/>
              </a:rPr>
              <a:t>F</a:t>
            </a:r>
            <a:r>
              <a:rPr lang="en-US" dirty="0" smtClean="0">
                <a:latin typeface="Bookman Old Style" pitchFamily="18" charset="0"/>
              </a:rPr>
              <a:t>our </a:t>
            </a:r>
            <a:r>
              <a:rPr lang="en-US" dirty="0" smtClean="0">
                <a:latin typeface="Bookman Old Style" pitchFamily="18" charset="0"/>
              </a:rPr>
              <a:t>such panels </a:t>
            </a:r>
            <a:r>
              <a:rPr lang="en-US" dirty="0" smtClean="0">
                <a:latin typeface="Bookman Old Style" pitchFamily="18" charset="0"/>
              </a:rPr>
              <a:t>found </a:t>
            </a:r>
            <a:r>
              <a:rPr lang="en-US" dirty="0" smtClean="0">
                <a:latin typeface="Bookman Old Style" pitchFamily="18" charset="0"/>
              </a:rPr>
              <a:t>only two panels at the site which are adorned in the south wall of the </a:t>
            </a:r>
            <a:r>
              <a:rPr lang="en-US" dirty="0" err="1" smtClean="0">
                <a:latin typeface="Bookman Old Style" pitchFamily="18" charset="0"/>
              </a:rPr>
              <a:t>mandapa</a:t>
            </a:r>
            <a:r>
              <a:rPr lang="en-US" dirty="0" smtClean="0">
                <a:latin typeface="Bookman Old Style" pitchFamily="18" charset="0"/>
              </a:rPr>
              <a:t>. </a:t>
            </a:r>
            <a:endParaRPr lang="en-US" dirty="0" smtClean="0">
              <a:latin typeface="Bookman Old Style" pitchFamily="18" charset="0"/>
            </a:endParaRPr>
          </a:p>
          <a:p>
            <a:r>
              <a:rPr lang="en-US" dirty="0" smtClean="0">
                <a:latin typeface="Bookman Old Style" pitchFamily="18" charset="0"/>
              </a:rPr>
              <a:t>One </a:t>
            </a:r>
            <a:r>
              <a:rPr lang="en-US" dirty="0" smtClean="0">
                <a:latin typeface="Bookman Old Style" pitchFamily="18" charset="0"/>
              </a:rPr>
              <a:t>panel depicts </a:t>
            </a:r>
            <a:r>
              <a:rPr lang="en-US" sz="3300" b="1" dirty="0" err="1" smtClean="0">
                <a:solidFill>
                  <a:srgbClr val="00B050"/>
                </a:solidFill>
                <a:latin typeface="Bookman Old Style" pitchFamily="18" charset="0"/>
              </a:rPr>
              <a:t>Chamunda</a:t>
            </a:r>
            <a:r>
              <a:rPr lang="en-US" sz="3300" b="1" dirty="0" smtClean="0">
                <a:solidFill>
                  <a:srgbClr val="00B050"/>
                </a:solidFill>
                <a:latin typeface="Bookman Old Style" pitchFamily="18" charset="0"/>
              </a:rPr>
              <a:t> or </a:t>
            </a:r>
            <a:r>
              <a:rPr lang="en-US" sz="3300" b="1" dirty="0" err="1" smtClean="0">
                <a:solidFill>
                  <a:srgbClr val="00B050"/>
                </a:solidFill>
                <a:latin typeface="Bookman Old Style" pitchFamily="18" charset="0"/>
              </a:rPr>
              <a:t>Kankali</a:t>
            </a:r>
            <a:r>
              <a:rPr lang="en-US" sz="3300" b="1" dirty="0" smtClean="0">
                <a:solidFill>
                  <a:srgbClr val="00B050"/>
                </a:solidFill>
                <a:latin typeface="Bookman Old Style" pitchFamily="18" charset="0"/>
              </a:rPr>
              <a:t> Devi </a:t>
            </a:r>
            <a:r>
              <a:rPr lang="en-US" dirty="0" smtClean="0">
                <a:latin typeface="Bookman Old Style" pitchFamily="18" charset="0"/>
              </a:rPr>
              <a:t>which probably gave the present name of the </a:t>
            </a:r>
            <a:r>
              <a:rPr lang="en-US" dirty="0" smtClean="0">
                <a:latin typeface="Bookman Old Style" pitchFamily="18" charset="0"/>
              </a:rPr>
              <a:t>temple.</a:t>
            </a:r>
          </a:p>
          <a:p>
            <a:r>
              <a:rPr lang="en-US" dirty="0" smtClean="0">
                <a:latin typeface="Bookman Old Style" pitchFamily="18" charset="0"/>
              </a:rPr>
              <a:t>Another </a:t>
            </a:r>
            <a:r>
              <a:rPr lang="en-US" dirty="0" smtClean="0">
                <a:latin typeface="Bookman Old Style" pitchFamily="18" charset="0"/>
              </a:rPr>
              <a:t>panel shows Vishnu resting on the coils of </a:t>
            </a:r>
            <a:r>
              <a:rPr lang="en-US" sz="3300" b="1" dirty="0" err="1" smtClean="0">
                <a:solidFill>
                  <a:srgbClr val="C00000"/>
                </a:solidFill>
                <a:latin typeface="Bookman Old Style" pitchFamily="18" charset="0"/>
              </a:rPr>
              <a:t>Adi-shesha</a:t>
            </a:r>
            <a:r>
              <a:rPr lang="en-US" sz="3300" b="1" dirty="0" smtClean="0">
                <a:solidFill>
                  <a:srgbClr val="C00000"/>
                </a:solidFill>
                <a:latin typeface="Bookman Old Style" pitchFamily="18" charset="0"/>
              </a:rPr>
              <a:t> in his </a:t>
            </a:r>
            <a:r>
              <a:rPr lang="en-US" sz="3300" b="1" dirty="0" err="1" smtClean="0">
                <a:solidFill>
                  <a:srgbClr val="C00000"/>
                </a:solidFill>
                <a:latin typeface="Bookman Old Style" pitchFamily="18" charset="0"/>
              </a:rPr>
              <a:t>Sheshashai</a:t>
            </a:r>
            <a:r>
              <a:rPr lang="en-US" sz="3300" b="1" dirty="0" smtClean="0">
                <a:solidFill>
                  <a:srgbClr val="C00000"/>
                </a:solidFill>
                <a:latin typeface="Bookman Old Style" pitchFamily="18" charset="0"/>
              </a:rPr>
              <a:t> icon</a:t>
            </a:r>
            <a:r>
              <a:rPr lang="en-US" dirty="0" smtClean="0">
                <a:latin typeface="Bookman Old Style" pitchFamily="18" charset="0"/>
              </a:rPr>
              <a:t>. </a:t>
            </a:r>
            <a:endParaRPr lang="en-US" dirty="0" smtClean="0">
              <a:latin typeface="Bookman Old Style" pitchFamily="18" charset="0"/>
            </a:endParaRPr>
          </a:p>
          <a:p>
            <a:r>
              <a:rPr lang="en-US" dirty="0" smtClean="0">
                <a:latin typeface="Bookman Old Style" pitchFamily="18" charset="0"/>
              </a:rPr>
              <a:t>There </a:t>
            </a:r>
            <a:r>
              <a:rPr lang="en-US" dirty="0" smtClean="0">
                <a:latin typeface="Bookman Old Style" pitchFamily="18" charset="0"/>
              </a:rPr>
              <a:t>is a sculptural panel on this portico which iconography is difficult to understand. </a:t>
            </a:r>
            <a:endParaRPr lang="en-US" dirty="0" smtClean="0">
              <a:latin typeface="Bookman Old Style" pitchFamily="18" charset="0"/>
            </a:endParaRPr>
          </a:p>
          <a:p>
            <a:r>
              <a:rPr lang="en-US" dirty="0" smtClean="0">
                <a:latin typeface="Bookman Old Style" pitchFamily="18" charset="0"/>
              </a:rPr>
              <a:t>The </a:t>
            </a:r>
            <a:r>
              <a:rPr lang="en-US" dirty="0" smtClean="0">
                <a:latin typeface="Bookman Old Style" pitchFamily="18" charset="0"/>
              </a:rPr>
              <a:t>panel shows a seated mendicant with elongated ears and wearing a large crown over his head.</a:t>
            </a:r>
            <a:endParaRPr lang="en-US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E:\Laju Academic 2017-2018\E Content\Tigawa-11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04801" y="304039"/>
            <a:ext cx="8448780" cy="563956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909</Words>
  <Application>Microsoft Office PowerPoint</Application>
  <PresentationFormat>On-screen Show (4:3)</PresentationFormat>
  <Paragraphs>59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Lad Khan temple</vt:lpstr>
      <vt:lpstr>Slide 12</vt:lpstr>
      <vt:lpstr>Slide 13</vt:lpstr>
      <vt:lpstr>Slide 14</vt:lpstr>
      <vt:lpstr>Slide 15</vt:lpstr>
      <vt:lpstr>Durga Temple – Aihole </vt:lpstr>
      <vt:lpstr>Slide 17</vt:lpstr>
      <vt:lpstr>Slide 18</vt:lpstr>
      <vt:lpstr>Slide 19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Shrines of the Gupta</dc:title>
  <dc:creator>Stud</dc:creator>
  <cp:lastModifiedBy>Stud</cp:lastModifiedBy>
  <cp:revision>22</cp:revision>
  <dcterms:created xsi:type="dcterms:W3CDTF">2006-08-16T00:00:00Z</dcterms:created>
  <dcterms:modified xsi:type="dcterms:W3CDTF">2017-12-08T05:57:13Z</dcterms:modified>
</cp:coreProperties>
</file>